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57" r:id="rId4"/>
    <p:sldId id="266" r:id="rId5"/>
    <p:sldId id="268" r:id="rId6"/>
    <p:sldId id="275" r:id="rId7"/>
    <p:sldId id="285" r:id="rId8"/>
    <p:sldId id="286" r:id="rId9"/>
    <p:sldId id="283" r:id="rId10"/>
    <p:sldId id="284" r:id="rId11"/>
    <p:sldId id="271" r:id="rId12"/>
    <p:sldId id="272" r:id="rId13"/>
    <p:sldId id="274" r:id="rId14"/>
    <p:sldId id="282" r:id="rId15"/>
    <p:sldId id="276" r:id="rId16"/>
    <p:sldId id="273" r:id="rId17"/>
    <p:sldId id="26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12E5464-1276-43CD-930A-2AB3191ACC26}">
          <p14:sldIdLst>
            <p14:sldId id="256"/>
            <p14:sldId id="277"/>
          </p14:sldIdLst>
        </p14:section>
        <p14:section name="전자석을 이용한 점자표현" id="{307DB1DC-085B-4EA8-AE63-2AFB90D32020}">
          <p14:sldIdLst>
            <p14:sldId id="257"/>
            <p14:sldId id="266"/>
            <p14:sldId id="268"/>
            <p14:sldId id="275"/>
            <p14:sldId id="285"/>
            <p14:sldId id="286"/>
            <p14:sldId id="283"/>
            <p14:sldId id="284"/>
          </p14:sldIdLst>
        </p14:section>
        <p14:section name="키위봇" id="{6CBEF7E0-55F7-4A8E-8B1C-C2D6B77E36F1}">
          <p14:sldIdLst>
            <p14:sldId id="271"/>
            <p14:sldId id="272"/>
            <p14:sldId id="274"/>
            <p14:sldId id="282"/>
            <p14:sldId id="276"/>
            <p14:sldId id="27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40656B"/>
    <a:srgbClr val="79A8B2"/>
    <a:srgbClr val="AFABAB"/>
    <a:srgbClr val="FFFFFF"/>
    <a:srgbClr val="808080"/>
    <a:srgbClr val="FAC43C"/>
    <a:srgbClr val="F8A01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18" autoAdjust="0"/>
  </p:normalViewPr>
  <p:slideViewPr>
    <p:cSldViewPr snapToGrid="0" showGuides="1">
      <p:cViewPr varScale="1">
        <p:scale>
          <a:sx n="77" d="100"/>
          <a:sy n="77" d="100"/>
        </p:scale>
        <p:origin x="49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9D24E-5113-4AB5-8F24-1F991CF05D23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826F9-9A3C-4128-8C46-38247EB7AF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54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826F9-9A3C-4128-8C46-38247EB7AF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5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826F9-9A3C-4128-8C46-38247EB7AF4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0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2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7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00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4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64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3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4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0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5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21AD2-7311-4D29-AF0B-F8144A4D20C5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03889" y="0"/>
            <a:ext cx="10447283" cy="6879021"/>
            <a:chOff x="-903889" y="0"/>
            <a:chExt cx="10447283" cy="6879021"/>
          </a:xfrm>
        </p:grpSpPr>
        <p:sp>
          <p:nvSpPr>
            <p:cNvPr id="6" name="직사각형 5"/>
            <p:cNvSpPr/>
            <p:nvPr/>
          </p:nvSpPr>
          <p:spPr>
            <a:xfrm>
              <a:off x="-903889" y="0"/>
              <a:ext cx="10447283" cy="6858000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58000">
                  <a:moveTo>
                    <a:pt x="0" y="0"/>
                  </a:moveTo>
                  <a:lnTo>
                    <a:pt x="10447283" y="0"/>
                  </a:lnTo>
                  <a:lnTo>
                    <a:pt x="4414345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-536030" y="0"/>
              <a:ext cx="9842939" cy="6879021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4193628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  <a:gd name="connsiteX0" fmla="*/ 0 w 10447283"/>
                <a:gd name="connsiteY0" fmla="*/ 0 h 6889531"/>
                <a:gd name="connsiteX1" fmla="*/ 10447283 w 10447283"/>
                <a:gd name="connsiteY1" fmla="*/ 0 h 6889531"/>
                <a:gd name="connsiteX2" fmla="*/ 4003981 w 10447283"/>
                <a:gd name="connsiteY2" fmla="*/ 6889531 h 6889531"/>
                <a:gd name="connsiteX3" fmla="*/ 0 w 10447283"/>
                <a:gd name="connsiteY3" fmla="*/ 6858000 h 6889531"/>
                <a:gd name="connsiteX4" fmla="*/ 0 w 10447283"/>
                <a:gd name="connsiteY4" fmla="*/ 0 h 6889531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3903580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79021">
                  <a:moveTo>
                    <a:pt x="0" y="0"/>
                  </a:moveTo>
                  <a:lnTo>
                    <a:pt x="10447283" y="0"/>
                  </a:lnTo>
                  <a:lnTo>
                    <a:pt x="3903580" y="6879021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65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/>
          <p:cNvSpPr/>
          <p:nvPr/>
        </p:nvSpPr>
        <p:spPr>
          <a:xfrm>
            <a:off x="4430110" y="1763110"/>
            <a:ext cx="3331780" cy="3331780"/>
          </a:xfrm>
          <a:prstGeom prst="ellipse">
            <a:avLst/>
          </a:prstGeom>
          <a:solidFill>
            <a:srgbClr val="808080"/>
          </a:solidFill>
          <a:ln w="1270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4512" y="6177173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이종호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황세연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홍은표</a:t>
            </a:r>
            <a:r>
              <a: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성하민</a:t>
            </a:r>
            <a:endParaRPr lang="ko-KR" altLang="en-US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87175" y="2980467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+mj-ea"/>
              </a:rPr>
              <a:t>주제 발표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6286" y="365084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O&amp;Y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760200" y="5346700"/>
            <a:ext cx="155115" cy="118110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9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8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1927" y="1673154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FC0C07-9D78-42C7-8C7D-69AD178A3D4C}"/>
              </a:ext>
            </a:extLst>
          </p:cNvPr>
          <p:cNvSpPr txBox="1"/>
          <p:nvPr/>
        </p:nvSpPr>
        <p:spPr>
          <a:xfrm>
            <a:off x="7603053" y="1152067"/>
            <a:ext cx="214994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되돌리기 버튼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AF8803-E605-462E-BEE9-FEE9203DC4AB}"/>
              </a:ext>
            </a:extLst>
          </p:cNvPr>
          <p:cNvSpPr txBox="1"/>
          <p:nvPr/>
        </p:nvSpPr>
        <p:spPr>
          <a:xfrm>
            <a:off x="5764537" y="1841777"/>
            <a:ext cx="56941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ea typeface="KoPub돋움체 Medium" panose="02020603020101020101"/>
              </a:rPr>
              <a:t>수신 중 글자를 표현하기 위해 큐에서 </a:t>
            </a:r>
            <a:r>
              <a:rPr lang="en-US" altLang="ko-KR" sz="1600" dirty="0">
                <a:ea typeface="KoPub돋움체 Medium" panose="02020603020101020101"/>
              </a:rPr>
              <a:t>deque </a:t>
            </a:r>
            <a:r>
              <a:rPr lang="ko-KR" altLang="en-US" sz="1600" dirty="0">
                <a:ea typeface="KoPub돋움체 Medium" panose="02020603020101020101"/>
              </a:rPr>
              <a:t>되었던</a:t>
            </a:r>
            <a:endParaRPr lang="en-US" altLang="ko-KR" sz="1600" dirty="0">
              <a:ea typeface="KoPub돋움체 Medium" panose="02020603020101020101"/>
            </a:endParaRPr>
          </a:p>
          <a:p>
            <a:r>
              <a:rPr lang="en-US" altLang="ko-KR" sz="1600" dirty="0">
                <a:ea typeface="KoPub돋움체 Medium" panose="02020603020101020101"/>
              </a:rPr>
              <a:t>     </a:t>
            </a:r>
            <a:r>
              <a:rPr lang="ko-KR" altLang="en-US" sz="1600" dirty="0">
                <a:ea typeface="KoPub돋움체 Medium" panose="02020603020101020101"/>
              </a:rPr>
              <a:t>글자는 리스트의 뒤쪽에 쌓임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2"/>
            </a:pPr>
            <a:r>
              <a:rPr lang="ko-KR" altLang="en-US" sz="1600" dirty="0">
                <a:ea typeface="KoPub돋움체 Medium" panose="02020603020101020101"/>
              </a:rPr>
              <a:t>되돌리기 버튼을 만지면 리스트에 있던 마지막 글자를</a:t>
            </a:r>
            <a:endParaRPr lang="en-US" altLang="ko-KR" sz="1600" dirty="0">
              <a:ea typeface="KoPub돋움체 Medium" panose="02020603020101020101"/>
            </a:endParaRPr>
          </a:p>
          <a:p>
            <a:r>
              <a:rPr lang="en-US" altLang="ko-KR" sz="1600" dirty="0">
                <a:ea typeface="KoPub돋움체 Medium" panose="02020603020101020101"/>
              </a:rPr>
              <a:t>     pop</a:t>
            </a:r>
            <a:r>
              <a:rPr lang="ko-KR" altLang="en-US" sz="1600" dirty="0">
                <a:ea typeface="KoPub돋움체 Medium" panose="02020603020101020101"/>
              </a:rPr>
              <a:t>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3"/>
            </a:pPr>
            <a:r>
              <a:rPr lang="ko-KR" altLang="en-US" sz="1600" dirty="0">
                <a:ea typeface="KoPub돋움체 Medium" panose="02020603020101020101"/>
              </a:rPr>
              <a:t>글자를 읽고 전송 버튼을 누르면 그 글자는 다시 리스트 </a:t>
            </a:r>
            <a:endParaRPr lang="en-US" altLang="ko-KR" sz="1600" dirty="0">
              <a:ea typeface="KoPub돋움체 Medium" panose="02020603020101020101"/>
            </a:endParaRPr>
          </a:p>
          <a:p>
            <a:r>
              <a:rPr lang="ko-KR" altLang="en-US" sz="1600" dirty="0">
                <a:ea typeface="KoPub돋움체 Medium" panose="02020603020101020101"/>
              </a:rPr>
              <a:t>     마지막에 쌓이게 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E261C5-4991-4594-A34E-B71220BD785A}"/>
              </a:ext>
            </a:extLst>
          </p:cNvPr>
          <p:cNvSpPr txBox="1"/>
          <p:nvPr/>
        </p:nvSpPr>
        <p:spPr>
          <a:xfrm>
            <a:off x="6853648" y="4975516"/>
            <a:ext cx="3648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1600" dirty="0"/>
              <a:t>리스트의 총 길이는 </a:t>
            </a:r>
            <a:r>
              <a:rPr lang="en-US" altLang="ko-KR" sz="1600" dirty="0"/>
              <a:t>5</a:t>
            </a:r>
            <a:r>
              <a:rPr lang="ko-KR" altLang="ko-KR" sz="1600" dirty="0"/>
              <a:t>를 넘지 못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endParaRPr lang="ko-KR" altLang="ko-KR" sz="1600" dirty="0">
              <a:latin typeface="+mj-lt"/>
              <a:ea typeface="KoPub돋움체 Medium" panose="02020603020101020101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F53314-DA84-4C81-BA48-F897A341A46D}"/>
              </a:ext>
            </a:extLst>
          </p:cNvPr>
          <p:cNvSpPr txBox="1"/>
          <p:nvPr/>
        </p:nvSpPr>
        <p:spPr>
          <a:xfrm>
            <a:off x="7731293" y="4360094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중요 포인트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917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456" y="2094578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25338" y="2328037"/>
            <a:ext cx="3090911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캠퍼스 내 배달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(ex.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음식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책 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52301" y="1694468"/>
            <a:ext cx="163698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사용 대상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7325338" y="4027184"/>
            <a:ext cx="42274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인건비 절감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장기적인 인건비보다 저렴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간단한 심부름 기능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퀵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서비스 대신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20245-9611-4BD6-BF96-551D92E99E10}"/>
              </a:ext>
            </a:extLst>
          </p:cNvPr>
          <p:cNvSpPr txBox="1"/>
          <p:nvPr/>
        </p:nvSpPr>
        <p:spPr>
          <a:xfrm>
            <a:off x="8225423" y="3370350"/>
            <a:ext cx="129073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필요성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7E63C-EE9E-4B98-A4DB-F93E646718B1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00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AAD754-A91E-42C9-BF4B-C0F88AF3DDCE}"/>
              </a:ext>
            </a:extLst>
          </p:cNvPr>
          <p:cNvSpPr txBox="1"/>
          <p:nvPr/>
        </p:nvSpPr>
        <p:spPr>
          <a:xfrm>
            <a:off x="2049262" y="1582566"/>
            <a:ext cx="8272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600" dirty="0">
                <a:latin typeface="+mj-lt"/>
                <a:ea typeface="KoPub돋움체 Medium" panose="02020603020101020101"/>
              </a:rPr>
              <a:t>이미 키위캠퍼스에서 개발한 </a:t>
            </a:r>
            <a:r>
              <a:rPr lang="ko-KR" altLang="ko-KR" sz="1600" dirty="0" err="1">
                <a:latin typeface="+mj-lt"/>
                <a:ea typeface="KoPub돋움체 Medium" panose="02020603020101020101"/>
              </a:rPr>
              <a:t>키위봇은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 19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년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 6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월까지 약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 20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만달러의 매출을 올렸다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43CBCA-A041-43AD-B234-B9C0E87E135E}"/>
              </a:ext>
            </a:extLst>
          </p:cNvPr>
          <p:cNvSpPr txBox="1"/>
          <p:nvPr/>
        </p:nvSpPr>
        <p:spPr>
          <a:xfrm>
            <a:off x="5714240" y="935597"/>
            <a:ext cx="980908" cy="403757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자료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225925-655E-48A0-8AC9-167E9177ABF2}"/>
              </a:ext>
            </a:extLst>
          </p:cNvPr>
          <p:cNvSpPr txBox="1"/>
          <p:nvPr/>
        </p:nvSpPr>
        <p:spPr>
          <a:xfrm>
            <a:off x="2063876" y="3006980"/>
            <a:ext cx="82816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+mj-lt"/>
                <a:ea typeface="KoPub돋움체 Medium" panose="02020603020101020101"/>
              </a:rPr>
              <a:t>전후방 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6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개의 카메라 설치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라이다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(Lidar :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레이저 반사광을 이용해 거리 등을 측정하는 센서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)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를 장착하여 주변 대상과 거리 측정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GPS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지형지물이나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건물위치 데이터를 갖추고 있다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다만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최대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10m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정도의 오차가 있다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ROS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기반의 여러가지 드라이브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,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Tensorflow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딥러닝을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위한 </a:t>
            </a:r>
            <a:r>
              <a:rPr lang="en-US" altLang="ko-KR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jetson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tx2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보드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배터리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6CD052-0B60-4192-8623-A298D81D57BE}"/>
              </a:ext>
            </a:extLst>
          </p:cNvPr>
          <p:cNvSpPr txBox="1"/>
          <p:nvPr/>
        </p:nvSpPr>
        <p:spPr>
          <a:xfrm>
            <a:off x="4637532" y="2360942"/>
            <a:ext cx="275267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기존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키위봇의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구성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AD83C-196E-4076-9840-F4B222ED41BF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67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19465" y="2262624"/>
            <a:ext cx="52036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Open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영상인식 라이브러리인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OpenCV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를 이용하여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화면에서 흑백을 구분한 뒤 소실점을 그려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조향을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조절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07338" y="1619308"/>
            <a:ext cx="362791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OpenCV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를 이용한 차선인식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383398" y="4220612"/>
            <a:ext cx="580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라즈베리파이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혹은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라떼판다를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이용한 실시간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고속 영상처리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교차로 인식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8074563" y="3667670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93B4A7-C2B2-464E-8A67-DB0F9B6A5600}"/>
              </a:ext>
            </a:extLst>
          </p:cNvPr>
          <p:cNvSpPr/>
          <p:nvPr/>
        </p:nvSpPr>
        <p:spPr>
          <a:xfrm>
            <a:off x="532799" y="1619308"/>
            <a:ext cx="5275804" cy="376234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9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A8779-B4D2-46B5-B7B3-5993A616F07F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26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7177" y="2175600"/>
            <a:ext cx="52840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고성능 초음파 센서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인텔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KoPub돋움체 Medium" panose="02020603020101020101" pitchFamily="18" charset="-127"/>
              </a:rPr>
              <a:t>RealSense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카메라를 이용하여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사물의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depth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를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파악하고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해당 사물과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충돌위험거리시 정지 혹은 우회 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2835" y="1532284"/>
            <a:ext cx="275267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장애물 감지 및 우회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335273" y="4614709"/>
            <a:ext cx="56010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RealSense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카메라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SDK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활용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초음파 센서 및 인텔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RealSense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카메라로 위험 거리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    교차 검증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8022440" y="3930434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01EF4A-60F7-0641-9829-51AF447AEB1F}"/>
              </a:ext>
            </a:extLst>
          </p:cNvPr>
          <p:cNvSpPr/>
          <p:nvPr/>
        </p:nvSpPr>
        <p:spPr>
          <a:xfrm>
            <a:off x="588908" y="1532284"/>
            <a:ext cx="5275916" cy="39769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094D9-3A1F-43C1-AB81-6F8440E95CAA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60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5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9048" y="2319459"/>
            <a:ext cx="4075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GPS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의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x, y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값과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API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로 현재 자신의 위치를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인식 후 목적지까지 맵 생성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36667" y="1676143"/>
            <a:ext cx="4459875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카카오 맵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API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와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GPS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를 이용한 주행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128702" y="4076091"/>
            <a:ext cx="57118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차선 인식을 고려한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조향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 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API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통신을 위한 무선 고속 인터넷 활용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우선순위 큐를 활용한 차선 인식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코스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장애물 우회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조향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2E3B5-C09A-D747-BD85-F381C595B622}"/>
              </a:ext>
            </a:extLst>
          </p:cNvPr>
          <p:cNvSpPr txBox="1"/>
          <p:nvPr/>
        </p:nvSpPr>
        <p:spPr>
          <a:xfrm>
            <a:off x="7819867" y="347304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중요 포인트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17A682-5CA3-574C-96CB-BBAE7E9EE1DC}"/>
              </a:ext>
            </a:extLst>
          </p:cNvPr>
          <p:cNvSpPr/>
          <p:nvPr/>
        </p:nvSpPr>
        <p:spPr>
          <a:xfrm>
            <a:off x="551760" y="1676143"/>
            <a:ext cx="4869138" cy="276971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97DAE-CB72-41A0-95DC-DB1F82B5E912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49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6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AAD754-A91E-42C9-BF4B-C0F88AF3DDCE}"/>
              </a:ext>
            </a:extLst>
          </p:cNvPr>
          <p:cNvSpPr txBox="1"/>
          <p:nvPr/>
        </p:nvSpPr>
        <p:spPr>
          <a:xfrm>
            <a:off x="2049261" y="2783501"/>
            <a:ext cx="82721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외부 의존성 없이 작동하는 웹 서버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로봇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서버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클라이언트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끼리 안정적인 통신을 어떻게 구현할 것인가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딥러닝을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어떻게 구현할 것인가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키위봇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차체의 안정성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넘어짐 등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43CBCA-A041-43AD-B234-B9C0E87E135E}"/>
              </a:ext>
            </a:extLst>
          </p:cNvPr>
          <p:cNvSpPr txBox="1"/>
          <p:nvPr/>
        </p:nvSpPr>
        <p:spPr>
          <a:xfrm>
            <a:off x="4116432" y="1858508"/>
            <a:ext cx="4137844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기술적인 면에서 고려할 점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A1D3-49AD-4DE5-95DD-66328B7DA7DE}"/>
              </a:ext>
            </a:extLst>
          </p:cNvPr>
          <p:cNvSpPr txBox="1"/>
          <p:nvPr/>
        </p:nvSpPr>
        <p:spPr>
          <a:xfrm>
            <a:off x="283097" y="2682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18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03889" y="0"/>
            <a:ext cx="10447283" cy="6879021"/>
            <a:chOff x="-903889" y="0"/>
            <a:chExt cx="10447283" cy="6879021"/>
          </a:xfrm>
        </p:grpSpPr>
        <p:sp>
          <p:nvSpPr>
            <p:cNvPr id="6" name="직사각형 5"/>
            <p:cNvSpPr/>
            <p:nvPr/>
          </p:nvSpPr>
          <p:spPr>
            <a:xfrm>
              <a:off x="-903889" y="0"/>
              <a:ext cx="10447283" cy="6858000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58000">
                  <a:moveTo>
                    <a:pt x="0" y="0"/>
                  </a:moveTo>
                  <a:lnTo>
                    <a:pt x="10447283" y="0"/>
                  </a:lnTo>
                  <a:lnTo>
                    <a:pt x="4414345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-536030" y="0"/>
              <a:ext cx="9842939" cy="6879021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4193628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  <a:gd name="connsiteX0" fmla="*/ 0 w 10447283"/>
                <a:gd name="connsiteY0" fmla="*/ 0 h 6889531"/>
                <a:gd name="connsiteX1" fmla="*/ 10447283 w 10447283"/>
                <a:gd name="connsiteY1" fmla="*/ 0 h 6889531"/>
                <a:gd name="connsiteX2" fmla="*/ 4003981 w 10447283"/>
                <a:gd name="connsiteY2" fmla="*/ 6889531 h 6889531"/>
                <a:gd name="connsiteX3" fmla="*/ 0 w 10447283"/>
                <a:gd name="connsiteY3" fmla="*/ 6858000 h 6889531"/>
                <a:gd name="connsiteX4" fmla="*/ 0 w 10447283"/>
                <a:gd name="connsiteY4" fmla="*/ 0 h 6889531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3903580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79021">
                  <a:moveTo>
                    <a:pt x="0" y="0"/>
                  </a:moveTo>
                  <a:lnTo>
                    <a:pt x="10447283" y="0"/>
                  </a:lnTo>
                  <a:lnTo>
                    <a:pt x="3903580" y="6879021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65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/>
          <p:cNvSpPr/>
          <p:nvPr/>
        </p:nvSpPr>
        <p:spPr>
          <a:xfrm>
            <a:off x="4430110" y="1763110"/>
            <a:ext cx="3331780" cy="3331780"/>
          </a:xfrm>
          <a:prstGeom prst="ellipse">
            <a:avLst/>
          </a:prstGeom>
          <a:solidFill>
            <a:srgbClr val="808080"/>
          </a:solidFill>
          <a:ln w="1270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1288" y="2980467"/>
            <a:ext cx="3069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THAKN YOU</a:t>
            </a:r>
            <a:endParaRPr lang="ko-KR" altLang="en-US" sz="4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9413" y="365084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i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감사합니다</a:t>
            </a:r>
            <a:r>
              <a:rPr lang="en-US" altLang="ko-KR" i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.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11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311226"/>
            <a:ext cx="12192000" cy="455930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0" y="1975944"/>
            <a:ext cx="330200" cy="284655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182" y="1508141"/>
            <a:ext cx="15605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gradFill>
                  <a:gsLst>
                    <a:gs pos="0">
                      <a:srgbClr val="79A8B2"/>
                    </a:gs>
                    <a:gs pos="100000">
                      <a:srgbClr val="79A8B2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INDEX</a:t>
            </a:r>
            <a:endParaRPr lang="ko-KR" altLang="en-US" sz="3500" b="1" dirty="0">
              <a:gradFill>
                <a:gsLst>
                  <a:gs pos="0">
                    <a:srgbClr val="79A8B2"/>
                  </a:gs>
                  <a:gs pos="100000">
                    <a:srgbClr val="79A8B2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6720" y="3056235"/>
            <a:ext cx="42049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</a:t>
            </a:r>
            <a:r>
              <a:rPr lang="ko-KR" altLang="en-US" sz="2400" b="1" dirty="0" err="1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표현기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4909" y="3056235"/>
            <a:ext cx="11079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키위봇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0095" y="3644900"/>
            <a:ext cx="2738250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설명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사용 대상과 필요성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기존에 있던 제품과 문제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구현 설계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1489" y="3644900"/>
            <a:ext cx="2194833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설명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사용 대상과 필요성</a:t>
            </a:r>
            <a:endParaRPr lang="en-US" altLang="ko-KR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기능 설명</a:t>
            </a:r>
          </a:p>
        </p:txBody>
      </p:sp>
    </p:spTree>
    <p:extLst>
      <p:ext uri="{BB962C8B-B14F-4D97-AF65-F5344CB8AC3E}">
        <p14:creationId xmlns:p14="http://schemas.microsoft.com/office/powerpoint/2010/main" val="87802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52175" y="2477212"/>
            <a:ext cx="4551164" cy="26138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0704F-7AF2-4761-9080-FC5A0C06E19D}"/>
              </a:ext>
            </a:extLst>
          </p:cNvPr>
          <p:cNvSpPr txBox="1"/>
          <p:nvPr/>
        </p:nvSpPr>
        <p:spPr>
          <a:xfrm>
            <a:off x="6164759" y="2344051"/>
            <a:ext cx="5203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음성인식과 텍스트를 점자로 변환 및 역으로 변환하여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비장애인과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장애인이 소통할 수 있는 기계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80219E-1ADC-438E-B764-B3E95D5FCCEC}"/>
              </a:ext>
            </a:extLst>
          </p:cNvPr>
          <p:cNvSpPr txBox="1"/>
          <p:nvPr/>
        </p:nvSpPr>
        <p:spPr>
          <a:xfrm>
            <a:off x="7948101" y="1676143"/>
            <a:ext cx="163698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설명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02430-F065-4D79-8AE6-34D2BEF7F420}"/>
              </a:ext>
            </a:extLst>
          </p:cNvPr>
          <p:cNvSpPr txBox="1"/>
          <p:nvPr/>
        </p:nvSpPr>
        <p:spPr>
          <a:xfrm>
            <a:off x="8804225" y="3614858"/>
            <a:ext cx="2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F3D7FC-18A9-44C9-9338-4B5DB5B7C69A}"/>
              </a:ext>
            </a:extLst>
          </p:cNvPr>
          <p:cNvSpPr txBox="1"/>
          <p:nvPr/>
        </p:nvSpPr>
        <p:spPr>
          <a:xfrm>
            <a:off x="6337043" y="4422079"/>
            <a:ext cx="4934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음성인식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텍스트를 점자로 출력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되돌리기 버튼을 통해 텍스트 앞 뒤로 점자 출력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해당 기기를 입력장치로 사용가능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331F9-012D-44F6-934C-F01A3E4EC52F}"/>
              </a:ext>
            </a:extLst>
          </p:cNvPr>
          <p:cNvSpPr txBox="1"/>
          <p:nvPr/>
        </p:nvSpPr>
        <p:spPr>
          <a:xfrm>
            <a:off x="7948101" y="3749492"/>
            <a:ext cx="163698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제품 기능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56513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456" y="1543006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89355" y="2516320"/>
            <a:ext cx="403507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시각 장애인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청각 장애인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시청각 장애인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13032" y="1894925"/>
            <a:ext cx="163698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사용 대상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BF7CD-EB48-4E95-9365-18E45C746C82}"/>
              </a:ext>
            </a:extLst>
          </p:cNvPr>
          <p:cNvSpPr txBox="1"/>
          <p:nvPr/>
        </p:nvSpPr>
        <p:spPr>
          <a:xfrm>
            <a:off x="6989355" y="4457424"/>
            <a:ext cx="4043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sz="1600" dirty="0">
                <a:latin typeface="+mj-lt"/>
                <a:ea typeface="KoPub돋움체 Medium" panose="02020603020101020101"/>
              </a:rPr>
              <a:t>장애인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-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비장애인간의 원활한 의사소통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AutoNum type="arabicPeriod"/>
            </a:pPr>
            <a:endParaRPr lang="ko-KR" altLang="ko-KR" sz="1600" dirty="0">
              <a:latin typeface="+mj-lt"/>
              <a:ea typeface="KoPub돋움체 Medium" panose="02020603020101020101"/>
            </a:endParaRPr>
          </a:p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2.   </a:t>
            </a:r>
            <a:r>
              <a:rPr lang="ko-KR" altLang="ko-KR" sz="1600" dirty="0">
                <a:latin typeface="+mj-lt"/>
                <a:ea typeface="KoPub돋움체 Medium" panose="02020603020101020101"/>
              </a:rPr>
              <a:t>장애인 사회진출 지지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20245-9611-4BD6-BF96-551D92E99E10}"/>
              </a:ext>
            </a:extLst>
          </p:cNvPr>
          <p:cNvSpPr txBox="1"/>
          <p:nvPr/>
        </p:nvSpPr>
        <p:spPr>
          <a:xfrm>
            <a:off x="8186156" y="3789035"/>
            <a:ext cx="129073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필요성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</p:spTree>
    <p:extLst>
      <p:ext uri="{BB962C8B-B14F-4D97-AF65-F5344CB8AC3E}">
        <p14:creationId xmlns:p14="http://schemas.microsoft.com/office/powerpoint/2010/main" val="217800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83667" y="1660244"/>
            <a:ext cx="3093221" cy="3185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40491" y="5236272"/>
            <a:ext cx="161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한소네</a:t>
            </a:r>
            <a:r>
              <a:rPr lang="en-US" altLang="ko-KR" sz="16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5</a:t>
            </a:r>
          </a:p>
          <a:p>
            <a:pPr algn="ctr"/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5,800,000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원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2B8E80-6829-4248-AC58-4D5443614C49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2D2ED9-668F-4527-8008-74084904B3F7}"/>
              </a:ext>
            </a:extLst>
          </p:cNvPr>
          <p:cNvSpPr txBox="1"/>
          <p:nvPr/>
        </p:nvSpPr>
        <p:spPr>
          <a:xfrm>
            <a:off x="294739" y="967483"/>
            <a:ext cx="2496197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기존에 있던 제품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34B311-B0D9-4034-9634-8868FC6EC263}"/>
              </a:ext>
            </a:extLst>
          </p:cNvPr>
          <p:cNvSpPr/>
          <p:nvPr/>
        </p:nvSpPr>
        <p:spPr>
          <a:xfrm>
            <a:off x="7015113" y="1637243"/>
            <a:ext cx="3093221" cy="3208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CCF5AB-AC3B-43A3-9A9F-4B2E582620EC}"/>
              </a:ext>
            </a:extLst>
          </p:cNvPr>
          <p:cNvSpPr txBox="1"/>
          <p:nvPr/>
        </p:nvSpPr>
        <p:spPr>
          <a:xfrm>
            <a:off x="7246356" y="5218313"/>
            <a:ext cx="263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+mj-lt"/>
                <a:ea typeface="KoPub돋움체 Medium" panose="02020603020101020101"/>
              </a:rPr>
              <a:t>탭틸로</a:t>
            </a:r>
            <a:endParaRPr lang="en-US" altLang="ko-KR" sz="1600" b="1" dirty="0">
              <a:latin typeface="+mj-lt"/>
              <a:ea typeface="KoPub돋움체 Medium" panose="02020603020101020101"/>
            </a:endParaRPr>
          </a:p>
          <a:p>
            <a:pPr algn="ctr"/>
            <a:endParaRPr lang="en-US" altLang="ko-KR" sz="1600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algn="ctr"/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1,500,000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52730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CAA45-C4AE-4398-B93D-BB60FE031E22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3DA9A-1A6F-47E7-8CB1-0D9B4C72349E}"/>
              </a:ext>
            </a:extLst>
          </p:cNvPr>
          <p:cNvSpPr txBox="1"/>
          <p:nvPr/>
        </p:nvSpPr>
        <p:spPr>
          <a:xfrm>
            <a:off x="951068" y="1519711"/>
            <a:ext cx="60059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ko-KR" altLang="en-US" dirty="0"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기존 제품들의 크기가 크고 무겁다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기존 제품들은 전부 높은 가격대를 형성하고 있다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휴대성이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용이하지 않다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.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A226B-D7D0-467A-A373-FF6B6887920C}"/>
              </a:ext>
            </a:extLst>
          </p:cNvPr>
          <p:cNvSpPr txBox="1"/>
          <p:nvPr/>
        </p:nvSpPr>
        <p:spPr>
          <a:xfrm>
            <a:off x="771601" y="1099364"/>
            <a:ext cx="1558229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기존 문제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08283-665B-4F8C-9FBF-A45394FB9BA3}"/>
              </a:ext>
            </a:extLst>
          </p:cNvPr>
          <p:cNvSpPr txBox="1"/>
          <p:nvPr/>
        </p:nvSpPr>
        <p:spPr>
          <a:xfrm>
            <a:off x="771601" y="3511867"/>
            <a:ext cx="2239716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문제 해결 방안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F14E95-CF59-41EB-B1E9-CBD5D3ABB0E5}"/>
              </a:ext>
            </a:extLst>
          </p:cNvPr>
          <p:cNvSpPr txBox="1"/>
          <p:nvPr/>
        </p:nvSpPr>
        <p:spPr>
          <a:xfrm>
            <a:off x="951068" y="3919688"/>
            <a:ext cx="600596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ko-KR" altLang="en-US" dirty="0"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12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개의 혹은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24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개 점자로 디바이스의 크기를 상당히 줄임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전자석을 이용한 저렴한 </a:t>
            </a:r>
            <a:r>
              <a:rPr lang="ko-KR" altLang="en-US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구동계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구현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초소형 압력센서를 이용한 점자 출력기의 입력 기기 변환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큐와 리스트를 이용한 되돌리기 버튼 구현 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3d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/>
              </a:rPr>
              <a:t> 프린터를 이용한 외관 제작</a:t>
            </a: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lt"/>
              <a:ea typeface="KoPub돋움체 Medium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24529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5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640563-1976-4193-9D9B-7EE71BB82668}"/>
              </a:ext>
            </a:extLst>
          </p:cNvPr>
          <p:cNvSpPr/>
          <p:nvPr/>
        </p:nvSpPr>
        <p:spPr>
          <a:xfrm>
            <a:off x="283097" y="2039019"/>
            <a:ext cx="5118544" cy="33299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90BC5-971A-451D-A08E-24364494C846}"/>
              </a:ext>
            </a:extLst>
          </p:cNvPr>
          <p:cNvSpPr txBox="1"/>
          <p:nvPr/>
        </p:nvSpPr>
        <p:spPr>
          <a:xfrm>
            <a:off x="7832299" y="2198055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전자석 원리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9D6D0-7FD6-4C3D-A8C0-B151E125AC21}"/>
              </a:ext>
            </a:extLst>
          </p:cNvPr>
          <p:cNvSpPr txBox="1"/>
          <p:nvPr/>
        </p:nvSpPr>
        <p:spPr>
          <a:xfrm>
            <a:off x="5813331" y="2890789"/>
            <a:ext cx="63786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KoPub돋움체 Medium" panose="02020603020101020101"/>
              </a:rPr>
              <a:t>       전자석은 쇠에 전류를 흘릴 경우 자석이 되는 물체인데 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ko-KR" altLang="en-US" sz="1600" dirty="0" err="1">
                <a:ea typeface="KoPub돋움체 Medium" panose="02020603020101020101"/>
              </a:rPr>
              <a:t>아두이노</a:t>
            </a:r>
            <a:r>
              <a:rPr lang="ko-KR" altLang="en-US" sz="1600" dirty="0">
                <a:ea typeface="KoPub돋움체 Medium" panose="02020603020101020101"/>
              </a:rPr>
              <a:t> 디지털핀</a:t>
            </a:r>
            <a:r>
              <a:rPr lang="en-US" altLang="ko-KR" sz="1600" dirty="0">
                <a:ea typeface="KoPub돋움체 Medium" panose="02020603020101020101"/>
              </a:rPr>
              <a:t>(+) 6ND(-)</a:t>
            </a:r>
            <a:r>
              <a:rPr lang="ko-KR" altLang="en-US" sz="1600" dirty="0">
                <a:ea typeface="KoPub돋움체 Medium" panose="02020603020101020101"/>
              </a:rPr>
              <a:t>를 이용해 전자석이 만들어 질 수 있다</a:t>
            </a:r>
            <a:endParaRPr lang="ko-KR" altLang="ko-KR" sz="1600" dirty="0">
              <a:ea typeface="KoPub돋움체 Medium" panose="02020603020101020101"/>
            </a:endParaRPr>
          </a:p>
          <a:p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ko-KR" altLang="en-US" sz="1600" dirty="0">
                <a:ea typeface="KoPub돋움체 Medium" panose="02020603020101020101"/>
              </a:rPr>
              <a:t>       </a:t>
            </a:r>
            <a:r>
              <a:rPr lang="ko-KR" altLang="en-US" sz="1600" dirty="0" err="1">
                <a:ea typeface="KoPub돋움체 Medium" panose="02020603020101020101"/>
              </a:rPr>
              <a:t>이로인해</a:t>
            </a:r>
            <a:r>
              <a:rPr lang="ko-KR" altLang="en-US" sz="1600" dirty="0">
                <a:ea typeface="KoPub돋움체 Medium" panose="02020603020101020101"/>
              </a:rPr>
              <a:t> 발생되는 척력</a:t>
            </a:r>
            <a:r>
              <a:rPr lang="en-US" altLang="ko-KR" sz="1600" dirty="0">
                <a:ea typeface="KoPub돋움체 Medium" panose="02020603020101020101"/>
              </a:rPr>
              <a:t>(</a:t>
            </a:r>
            <a:r>
              <a:rPr lang="ko-KR" altLang="en-US" sz="1600" dirty="0">
                <a:ea typeface="KoPub돋움체 Medium" panose="02020603020101020101"/>
              </a:rPr>
              <a:t>밀어내는 힘</a:t>
            </a:r>
            <a:r>
              <a:rPr lang="en-US" altLang="ko-KR" sz="1600" dirty="0">
                <a:ea typeface="KoPub돋움체 Medium" panose="02020603020101020101"/>
              </a:rPr>
              <a:t>)</a:t>
            </a:r>
            <a:r>
              <a:rPr lang="ko-KR" altLang="en-US" sz="1600" dirty="0">
                <a:ea typeface="KoPub돋움체 Medium" panose="02020603020101020101"/>
              </a:rPr>
              <a:t>을 이용해 보았다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84686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6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3238" y="1326342"/>
            <a:ext cx="3098926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음성 또는 텍스트 인식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703F9B-C201-47BF-8205-56B35520BEE9}"/>
              </a:ext>
            </a:extLst>
          </p:cNvPr>
          <p:cNvSpPr/>
          <p:nvPr/>
        </p:nvSpPr>
        <p:spPr>
          <a:xfrm>
            <a:off x="899985" y="2256069"/>
            <a:ext cx="3946050" cy="234586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A1E2FC-C7B7-462E-9971-C12FE3396A69}"/>
              </a:ext>
            </a:extLst>
          </p:cNvPr>
          <p:cNvSpPr txBox="1"/>
          <p:nvPr/>
        </p:nvSpPr>
        <p:spPr>
          <a:xfrm>
            <a:off x="4921641" y="1841777"/>
            <a:ext cx="671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ea typeface="KoPub돋움체 Medium" panose="02020603020101020101"/>
              </a:rPr>
              <a:t>모바일 어플리케이션에서 인식 받은 음성 또는 텍스트를 한 글자  단위로 잘라 배열로 만든다</a:t>
            </a:r>
            <a:r>
              <a:rPr lang="en-US" altLang="ko-KR" sz="1600" dirty="0">
                <a:ea typeface="KoPub돋움체 Medium" panose="02020603020101020101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2"/>
            </a:pPr>
            <a:r>
              <a:rPr lang="ko-KR" altLang="en-US" sz="1600" dirty="0" err="1">
                <a:ea typeface="KoPub돋움체 Medium" panose="02020603020101020101"/>
              </a:rPr>
              <a:t>아두이노</a:t>
            </a:r>
            <a:r>
              <a:rPr lang="ko-KR" altLang="en-US" sz="1600" dirty="0">
                <a:ea typeface="KoPub돋움체 Medium" panose="02020603020101020101"/>
              </a:rPr>
              <a:t> 혹은 </a:t>
            </a:r>
            <a:r>
              <a:rPr lang="ko-KR" altLang="en-US" sz="1600" dirty="0" err="1">
                <a:ea typeface="KoPub돋움체 Medium" panose="02020603020101020101"/>
              </a:rPr>
              <a:t>라즈베리파이와</a:t>
            </a:r>
            <a:r>
              <a:rPr lang="ko-KR" altLang="en-US" sz="1600" dirty="0">
                <a:ea typeface="KoPub돋움체 Medium" panose="02020603020101020101"/>
              </a:rPr>
              <a:t> 통신하여 배열을 전송한다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pPr marL="342900" indent="-342900">
              <a:buAutoNum type="arabicPeriod" startAt="2"/>
            </a:pPr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3"/>
            </a:pPr>
            <a:r>
              <a:rPr lang="ko-KR" altLang="en-US" sz="1600" dirty="0">
                <a:ea typeface="KoPub돋움체 Medium" panose="02020603020101020101"/>
              </a:rPr>
              <a:t>배열은 큐로</a:t>
            </a:r>
            <a:r>
              <a:rPr lang="en-US" altLang="ko-KR" sz="1600" dirty="0">
                <a:ea typeface="KoPub돋움체 Medium" panose="02020603020101020101"/>
              </a:rPr>
              <a:t>, </a:t>
            </a:r>
            <a:r>
              <a:rPr lang="ko-KR" altLang="en-US" sz="1600" dirty="0" err="1">
                <a:ea typeface="KoPub돋움체 Medium" panose="02020603020101020101"/>
              </a:rPr>
              <a:t>아두이노는</a:t>
            </a:r>
            <a:r>
              <a:rPr lang="ko-KR" altLang="en-US" sz="1600" dirty="0">
                <a:ea typeface="KoPub돋움체 Medium" panose="02020603020101020101"/>
              </a:rPr>
              <a:t> 맨 처음 글자를 </a:t>
            </a:r>
            <a:r>
              <a:rPr lang="en-US" altLang="ko-KR" sz="1600" dirty="0">
                <a:ea typeface="KoPub돋움체 Medium" panose="02020603020101020101"/>
              </a:rPr>
              <a:t>dequeue</a:t>
            </a:r>
            <a:r>
              <a:rPr lang="ko-KR" altLang="en-US" sz="1600" dirty="0">
                <a:ea typeface="KoPub돋움체 Medium" panose="02020603020101020101"/>
              </a:rPr>
              <a:t>하여 글자를 어떤 점자로 만들어야 하는지 분석된다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pPr marL="342900" indent="-342900">
              <a:buAutoNum type="arabicPeriod" startAt="3"/>
            </a:pPr>
            <a:endParaRPr lang="en-US" altLang="ko-KR" sz="1600" dirty="0">
              <a:ea typeface="KoPub돋움체 Medium" panose="02020603020101020101"/>
            </a:endParaRPr>
          </a:p>
          <a:p>
            <a:pPr marL="342900" indent="-342900">
              <a:buAutoNum type="arabicPeriod" startAt="3"/>
            </a:pPr>
            <a:endParaRPr lang="en-US" altLang="ko-KR" sz="1600" dirty="0">
              <a:ea typeface="KoPub돋움체 Medium" panose="02020603020101020101"/>
            </a:endParaRPr>
          </a:p>
          <a:p>
            <a:endParaRPr lang="en-US" altLang="ko-KR" sz="1600" dirty="0">
              <a:ea typeface="KoPub돋움체 Medium" panose="02020603020101020101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BA9F1A-9FD8-4677-A5E5-86D96037FF31}"/>
              </a:ext>
            </a:extLst>
          </p:cNvPr>
          <p:cNvSpPr txBox="1"/>
          <p:nvPr/>
        </p:nvSpPr>
        <p:spPr>
          <a:xfrm>
            <a:off x="7345966" y="3991794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중요 포인트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9803B5-E53F-4CFF-9627-622760395DE2}"/>
              </a:ext>
            </a:extLst>
          </p:cNvPr>
          <p:cNvSpPr txBox="1"/>
          <p:nvPr/>
        </p:nvSpPr>
        <p:spPr>
          <a:xfrm>
            <a:off x="4921641" y="4526095"/>
            <a:ext cx="69321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j-lt"/>
                <a:ea typeface="KoPub돋움체 Medium" panose="02020603020101020101"/>
              </a:rPr>
              <a:t>볼록 부분에 해당하는 전자석들에게 전기를 보낸다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j-lt"/>
                <a:ea typeface="KoPub돋움체 Medium" panose="02020603020101020101"/>
              </a:rPr>
              <a:t>해당 전자석은 자석이 되어 전자석 위에 있는 자석과 척력을            발생시킨다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j-lt"/>
                <a:ea typeface="KoPub돋움체 Medium" panose="02020603020101020101"/>
              </a:rPr>
              <a:t>올라간 부분은 볼록하게 튀어나와 올바른 점자로 표현이 된다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215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657" y="-60856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7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3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4168" y="1326342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점자의 입력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0E0D4-C41A-43F5-A418-0EAEEFBB6D88}"/>
              </a:ext>
            </a:extLst>
          </p:cNvPr>
          <p:cNvSpPr txBox="1"/>
          <p:nvPr/>
        </p:nvSpPr>
        <p:spPr>
          <a:xfrm>
            <a:off x="283097" y="26826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KoPub돋움체 Bold" panose="02020603020101020101" pitchFamily="18" charset="-127"/>
              </a:rPr>
              <a:t>전자석을 이용한 점자 표현기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703F9B-C201-47BF-8205-56B35520BEE9}"/>
              </a:ext>
            </a:extLst>
          </p:cNvPr>
          <p:cNvSpPr/>
          <p:nvPr/>
        </p:nvSpPr>
        <p:spPr>
          <a:xfrm>
            <a:off x="651002" y="3657659"/>
            <a:ext cx="3856831" cy="234586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A1E2FC-C7B7-462E-9971-C12FE3396A69}"/>
              </a:ext>
            </a:extLst>
          </p:cNvPr>
          <p:cNvSpPr txBox="1"/>
          <p:nvPr/>
        </p:nvSpPr>
        <p:spPr>
          <a:xfrm>
            <a:off x="5259843" y="1841777"/>
            <a:ext cx="67162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a typeface="KoPub돋움체 Medium" panose="02020603020101020101"/>
              </a:rPr>
              <a:t>1.  </a:t>
            </a:r>
            <a:r>
              <a:rPr lang="ko-KR" altLang="en-US" sz="1600" dirty="0">
                <a:ea typeface="KoPub돋움체 Medium" panose="02020603020101020101"/>
              </a:rPr>
              <a:t>송신모드 전환 버튼을 눌러</a:t>
            </a:r>
            <a:r>
              <a:rPr lang="en-US" altLang="ko-KR" sz="1600" dirty="0">
                <a:ea typeface="KoPub돋움체 Medium" panose="02020603020101020101"/>
              </a:rPr>
              <a:t> </a:t>
            </a:r>
            <a:r>
              <a:rPr lang="ko-KR" altLang="en-US" sz="1600" dirty="0">
                <a:ea typeface="KoPub돋움체 Medium" panose="02020603020101020101"/>
              </a:rPr>
              <a:t>모든 전자석에 전기를 주어 플라스틱</a:t>
            </a:r>
            <a:endParaRPr lang="en-US" altLang="ko-KR" sz="1600" dirty="0">
              <a:ea typeface="KoPub돋움체 Medium" panose="02020603020101020101"/>
            </a:endParaRPr>
          </a:p>
          <a:p>
            <a:r>
              <a:rPr lang="ko-KR" altLang="en-US" sz="1600" dirty="0">
                <a:ea typeface="KoPub돋움체 Medium" panose="02020603020101020101"/>
              </a:rPr>
              <a:t>    부분이 모두 튀어 나오게 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  <a:p>
            <a:r>
              <a:rPr lang="en-US" altLang="ko-KR" sz="1600" dirty="0">
                <a:ea typeface="KoPub돋움체 Medium" panose="02020603020101020101"/>
              </a:rPr>
              <a:t>2.  </a:t>
            </a:r>
            <a:r>
              <a:rPr lang="ko-KR" altLang="en-US" sz="1600" dirty="0">
                <a:ea typeface="KoPub돋움체 Medium" panose="02020603020101020101"/>
              </a:rPr>
              <a:t>원하는 점자를 부분을 사용자가 눌러 압력을 가한다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  <a:p>
            <a:r>
              <a:rPr lang="en-US" altLang="ko-KR" sz="1600" dirty="0">
                <a:ea typeface="KoPub돋움체 Medium" panose="02020603020101020101"/>
              </a:rPr>
              <a:t>3.  </a:t>
            </a:r>
            <a:r>
              <a:rPr lang="ko-KR" altLang="en-US" sz="1600" dirty="0">
                <a:ea typeface="KoPub돋움체 Medium" panose="02020603020101020101"/>
              </a:rPr>
              <a:t>사용자는 원하는 점자를 만들고 전송 버튼을 눌러 점자를 전달한다</a:t>
            </a:r>
            <a:r>
              <a:rPr lang="en-US" altLang="ko-KR" sz="1600" dirty="0"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ea typeface="KoPub돋움체 Medium" panose="02020603020101020101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BA9F1A-9FD8-4677-A5E5-86D96037FF31}"/>
              </a:ext>
            </a:extLst>
          </p:cNvPr>
          <p:cNvSpPr txBox="1"/>
          <p:nvPr/>
        </p:nvSpPr>
        <p:spPr>
          <a:xfrm>
            <a:off x="7684168" y="3991794"/>
            <a:ext cx="1893468" cy="400110"/>
          </a:xfrm>
          <a:prstGeom prst="rect">
            <a:avLst/>
          </a:prstGeom>
          <a:solidFill>
            <a:srgbClr val="79A8B2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[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중요 포인트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KoPub돋움체 Medium" panose="02020603020101020101" pitchFamily="18" charset="-127"/>
              </a:rPr>
              <a:t>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9803B5-E53F-4CFF-9627-622760395DE2}"/>
              </a:ext>
            </a:extLst>
          </p:cNvPr>
          <p:cNvSpPr txBox="1"/>
          <p:nvPr/>
        </p:nvSpPr>
        <p:spPr>
          <a:xfrm>
            <a:off x="5259843" y="4526095"/>
            <a:ext cx="69321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1.  </a:t>
            </a:r>
            <a:r>
              <a:rPr lang="ko-KR" altLang="en-US" sz="1600" dirty="0" err="1">
                <a:latin typeface="+mj-lt"/>
                <a:ea typeface="KoPub돋움체 Medium" panose="02020603020101020101"/>
              </a:rPr>
              <a:t>볼록에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 압력 가하면 해당하는 초고형 압력센서에 압력이 가해지면서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    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중앙장치가 압력이 가해진 전자석의 전기를 차단한다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2.  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중앙처리 장치는 압력이 가해지지 않은 부분은 파악해 점자를</a:t>
            </a:r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ko-KR" altLang="en-US" sz="1600" dirty="0">
                <a:latin typeface="+mj-lt"/>
                <a:ea typeface="KoPub돋움체 Medium" panose="02020603020101020101"/>
              </a:rPr>
              <a:t>    텍스트로 변환한다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  <a:p>
            <a:endParaRPr lang="en-US" altLang="ko-KR" sz="1600" dirty="0">
              <a:latin typeface="+mj-lt"/>
              <a:ea typeface="KoPub돋움체 Medium" panose="02020603020101020101"/>
            </a:endParaRPr>
          </a:p>
          <a:p>
            <a:r>
              <a:rPr lang="en-US" altLang="ko-KR" sz="1600" dirty="0">
                <a:latin typeface="+mj-lt"/>
                <a:ea typeface="KoPub돋움체 Medium" panose="02020603020101020101"/>
              </a:rPr>
              <a:t>3.  </a:t>
            </a:r>
            <a:r>
              <a:rPr lang="ko-KR" altLang="en-US" sz="1600" dirty="0">
                <a:latin typeface="+mj-lt"/>
                <a:ea typeface="KoPub돋움체 Medium" panose="02020603020101020101"/>
              </a:rPr>
              <a:t>보드는 해당 텍스트를 어플리케이션으로 전달한다</a:t>
            </a:r>
            <a:r>
              <a:rPr lang="en-US" altLang="ko-KR" sz="1600" dirty="0">
                <a:latin typeface="+mj-lt"/>
                <a:ea typeface="KoPub돋움체 Medium" panose="02020603020101020101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581A01-6895-4E0A-8B63-AF633C0A7036}"/>
              </a:ext>
            </a:extLst>
          </p:cNvPr>
          <p:cNvSpPr/>
          <p:nvPr/>
        </p:nvSpPr>
        <p:spPr>
          <a:xfrm>
            <a:off x="651002" y="1108626"/>
            <a:ext cx="3856831" cy="234586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184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785</Words>
  <Application>Microsoft Office PowerPoint</Application>
  <PresentationFormat>와이드스크린</PresentationFormat>
  <Paragraphs>206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Seong Hamin</cp:lastModifiedBy>
  <cp:revision>98</cp:revision>
  <dcterms:created xsi:type="dcterms:W3CDTF">2017-02-07T06:30:44Z</dcterms:created>
  <dcterms:modified xsi:type="dcterms:W3CDTF">2019-09-09T10:55:33Z</dcterms:modified>
</cp:coreProperties>
</file>